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71" r:id="rId7"/>
    <p:sldId id="272" r:id="rId8"/>
    <p:sldId id="28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93" r:id="rId18"/>
    <p:sldId id="29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5D49F-7333-428B-A7FB-45B27239CCA0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B0C37-4F17-4F90-9E00-C2889AC33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05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D68E1-C96C-46F6-9462-78F72F72E85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6D68E1-C96C-46F6-9462-78F72F72E85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4069D-C5F2-4DB3-B619-AA046A25B68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49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2579" y="1811864"/>
            <a:ext cx="7078488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2579" y="3598328"/>
            <a:ext cx="7078488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7223" y="5054602"/>
            <a:ext cx="897701" cy="2794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62579" y="5054602"/>
            <a:ext cx="5419813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9757" y="5054602"/>
            <a:ext cx="551311" cy="279400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3101" y="3471329"/>
            <a:ext cx="68174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5434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704622" y="2354670"/>
            <a:ext cx="87940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29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620" y="1641413"/>
            <a:ext cx="8794045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620" y="3734860"/>
            <a:ext cx="8794045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704622" y="3599392"/>
            <a:ext cx="87940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51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704620" y="235626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2768" y="2487168"/>
            <a:ext cx="445008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536" y="2487168"/>
            <a:ext cx="445008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675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7" y="2658533"/>
            <a:ext cx="4450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9157" y="3243262"/>
            <a:ext cx="445008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109" y="2658533"/>
            <a:ext cx="4450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109" y="3243262"/>
            <a:ext cx="445008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704622" y="235467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020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4" y="915338"/>
            <a:ext cx="9064980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35467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78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388534"/>
            <a:ext cx="3382397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3417" y="982133"/>
            <a:ext cx="514071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3" y="3031065"/>
            <a:ext cx="3382397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04621" y="2912533"/>
            <a:ext cx="3111459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106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883832"/>
            <a:ext cx="4842936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7629" y="1032933"/>
            <a:ext cx="3905951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4" y="3255432"/>
            <a:ext cx="484293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773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4815415"/>
            <a:ext cx="9064979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8347" y="1032934"/>
            <a:ext cx="9455309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5" y="5382153"/>
            <a:ext cx="9064979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6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906873"/>
            <a:ext cx="9064979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4275666"/>
            <a:ext cx="9064981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1" y="4140199"/>
            <a:ext cx="880856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885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111" y="982132"/>
            <a:ext cx="8533667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3600" y="3352800"/>
            <a:ext cx="7857064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1" y="4343401"/>
            <a:ext cx="9064984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133293" y="90536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78005" y="2827870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4622" y="4140199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588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9" y="3308581"/>
            <a:ext cx="906497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8" y="4777381"/>
            <a:ext cx="906497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087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222" y="982132"/>
            <a:ext cx="8433557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3639312"/>
            <a:ext cx="9064973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4529667"/>
            <a:ext cx="9064981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170747" y="89689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9729" y="260772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704622" y="342900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795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982132"/>
            <a:ext cx="9064979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3566160"/>
            <a:ext cx="9064973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5" y="4470401"/>
            <a:ext cx="9064979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6" y="3429000"/>
            <a:ext cx="880856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28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4" y="2490136"/>
            <a:ext cx="9064981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354670"/>
            <a:ext cx="880856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847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75556" y="906874"/>
            <a:ext cx="2158573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7" y="906874"/>
            <a:ext cx="6554012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327349" y="906874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1357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9155" y="915338"/>
            <a:ext cx="9064979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2490136"/>
            <a:ext cx="9064981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75561" y="5960533"/>
            <a:ext cx="1531044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2421E9-E11F-4D88-9E64-0E2A5DFA8DBE}" type="datetimeFigureOut">
              <a:rPr lang="en-GB" smtClean="0"/>
              <a:pPr/>
              <a:t>29/10/2025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9154" y="5960533"/>
            <a:ext cx="680622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6788" y="5960533"/>
            <a:ext cx="52734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47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8ZMfYjdN-s&amp;list=PLtkXxHM4IBSyBmj589aD6S5THkIqedJVx&amp;index=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ounds-write.co.uk/support-for-parents-and-carers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05844" y="1772816"/>
            <a:ext cx="7308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Phonics &amp; Reading</a:t>
            </a:r>
          </a:p>
          <a:p>
            <a:pPr algn="ctr"/>
            <a:r>
              <a:rPr lang="en-US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Information Evening</a:t>
            </a:r>
          </a:p>
          <a:p>
            <a:pPr algn="ctr"/>
            <a:r>
              <a:rPr lang="en-US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6000" baseline="30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November 2025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1C5AE8-E121-8FE3-A946-119EF2A990C6}"/>
              </a:ext>
            </a:extLst>
          </p:cNvPr>
          <p:cNvSpPr/>
          <p:nvPr/>
        </p:nvSpPr>
        <p:spPr>
          <a:xfrm>
            <a:off x="1524001" y="764704"/>
            <a:ext cx="9277283" cy="92333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i="1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Welcome back Year One Parents &amp; Carers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9490" y="1412390"/>
            <a:ext cx="614299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000" dirty="0">
                <a:solidFill>
                  <a:prstClr val="black"/>
                </a:solidFill>
                <a:latin typeface="Calibri Light" panose="020F0302020204030204" pitchFamily="34" charset="0"/>
              </a:rPr>
              <a:t>Phonics a little reminder…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2041236" y="2435596"/>
            <a:ext cx="73448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method of teaching children to read, where they learn the relationship between sounds and the spellings that represent them.</a:t>
            </a:r>
          </a:p>
          <a:p>
            <a:r>
              <a:rPr lang="en-GB" sz="3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scheme is made up from an initial code and extended code.</a:t>
            </a:r>
          </a:p>
          <a:p>
            <a:pPr algn="ctr"/>
            <a:endParaRPr lang="en-GB" sz="32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598" y="547070"/>
            <a:ext cx="2249619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4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Initial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2924944"/>
            <a:ext cx="8208912" cy="4873752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is made up of units 1-11, covering sounds that can represented by 1 letter. 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also covers VCC up to CCCVC words.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reaches unit 11, with some diagraphs – 2 letters one sound representations e.g. ‘</a:t>
            </a:r>
            <a:r>
              <a:rPr lang="en-GB" sz="2800" dirty="0" err="1">
                <a:latin typeface="Calibri Light" panose="020F0302020204030204" pitchFamily="34" charset="0"/>
              </a:rPr>
              <a:t>sh</a:t>
            </a:r>
            <a:r>
              <a:rPr lang="en-GB" sz="2800" dirty="0">
                <a:latin typeface="Calibri Light" panose="020F0302020204030204" pitchFamily="34" charset="0"/>
              </a:rPr>
              <a:t>’ &amp; ‘</a:t>
            </a:r>
            <a:r>
              <a:rPr lang="en-GB" sz="2800" dirty="0" err="1">
                <a:latin typeface="Calibri Light" panose="020F0302020204030204" pitchFamily="34" charset="0"/>
              </a:rPr>
              <a:t>ch</a:t>
            </a:r>
            <a:r>
              <a:rPr lang="en-GB" sz="2800" dirty="0">
                <a:latin typeface="Calibri Light" panose="020F0302020204030204" pitchFamily="34" charset="0"/>
              </a:rPr>
              <a:t>’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hlinkClick r:id="rId2"/>
              </a:rPr>
              <a:t>https://www.youtube.com/watch?v=a8ZMfYjdN-s&amp;list=PLtkXxHM4IBSyBmj589aD6S5THkIqedJVx&amp;index=6</a:t>
            </a:r>
            <a:r>
              <a:rPr lang="en-GB" sz="2000" dirty="0">
                <a:latin typeface="Calibri Light" panose="020F03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7449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Extended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584" y="2568352"/>
            <a:ext cx="7488832" cy="333298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covers many vowel diagraphs throughout year 1, such as ‘</a:t>
            </a:r>
            <a:r>
              <a:rPr lang="en-GB" sz="2800" dirty="0" err="1">
                <a:latin typeface="Calibri Light" panose="020F0302020204030204" pitchFamily="34" charset="0"/>
              </a:rPr>
              <a:t>ai</a:t>
            </a:r>
            <a:r>
              <a:rPr lang="en-GB" sz="2800" dirty="0">
                <a:latin typeface="Calibri Light" panose="020F0302020204030204" pitchFamily="34" charset="0"/>
              </a:rPr>
              <a:t>’ as well as many alternative diagraphs such as ‘ay’ or ‘a-e’.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As children reach year 2 they will encounter more alternatives of these sounds, such as ‘</a:t>
            </a:r>
            <a:r>
              <a:rPr lang="en-GB" sz="2800" dirty="0" err="1">
                <a:latin typeface="Calibri Light" panose="020F0302020204030204" pitchFamily="34" charset="0"/>
              </a:rPr>
              <a:t>ey</a:t>
            </a:r>
            <a:r>
              <a:rPr lang="en-GB" sz="2800" dirty="0">
                <a:latin typeface="Calibri Light" panose="020F0302020204030204" pitchFamily="34" charset="0"/>
              </a:rPr>
              <a:t>’ or ‘</a:t>
            </a:r>
            <a:r>
              <a:rPr lang="en-GB" sz="2800" dirty="0" err="1">
                <a:latin typeface="Calibri Light" panose="020F0302020204030204" pitchFamily="34" charset="0"/>
              </a:rPr>
              <a:t>eigh</a:t>
            </a:r>
            <a:r>
              <a:rPr lang="en-GB" sz="2800" dirty="0">
                <a:latin typeface="Calibri Light" panose="020F0302020204030204" pitchFamily="34" charset="0"/>
              </a:rPr>
              <a:t>’ these represent different spellings. </a:t>
            </a:r>
            <a:endParaRPr lang="en-GB" sz="32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99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514" y="1275557"/>
            <a:ext cx="9064979" cy="1303867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Calibri Light" panose="020F0302020204030204" pitchFamily="34" charset="0"/>
              </a:rPr>
              <a:t>Year 1 Extended code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593" y="2420889"/>
            <a:ext cx="7416823" cy="3744416"/>
          </a:xfrm>
        </p:spPr>
        <p:txBody>
          <a:bodyPr>
            <a:normAutofit/>
          </a:bodyPr>
          <a:lstStyle/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Children will see the alternative spellings in various ways depending on the skill they are practising. </a:t>
            </a:r>
          </a:p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Including;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seeking sounds in stories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organising words into sounds groups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blending and segmenting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building words with new focus phoneme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Write dictated sentences including various phonemes</a:t>
            </a:r>
          </a:p>
          <a:p>
            <a:pPr>
              <a:buFontTx/>
              <a:buChar char="-"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210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4208" y="141277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The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3542" y="2517265"/>
            <a:ext cx="8388932" cy="3744416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>
                <a:latin typeface="Calibri Light" panose="020F0302020204030204" pitchFamily="34" charset="0"/>
              </a:rPr>
              <a:t>Blending – push sounds together to build words.</a:t>
            </a:r>
          </a:p>
          <a:p>
            <a:pPr>
              <a:buNone/>
            </a:pPr>
            <a:r>
              <a:rPr lang="en-GB" sz="9600" dirty="0">
                <a:latin typeface="Calibri Light" panose="020F0302020204030204" pitchFamily="34" charset="0"/>
              </a:rPr>
              <a:t>c  a  t           cat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198567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  <p:sp>
        <p:nvSpPr>
          <p:cNvPr id="5" name="Oval 4"/>
          <p:cNvSpPr/>
          <p:nvPr/>
        </p:nvSpPr>
        <p:spPr>
          <a:xfrm>
            <a:off x="3287688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  <p:sp>
        <p:nvSpPr>
          <p:cNvPr id="6" name="Oval 5"/>
          <p:cNvSpPr/>
          <p:nvPr/>
        </p:nvSpPr>
        <p:spPr>
          <a:xfrm>
            <a:off x="4367808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159896" y="4389473"/>
            <a:ext cx="208823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2420888"/>
            <a:ext cx="8280920" cy="3384376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>
                <a:latin typeface="Calibri Light" panose="020F0302020204030204" pitchFamily="34" charset="0"/>
              </a:rPr>
              <a:t>Segmenting – pull apart sounds in words.</a:t>
            </a:r>
          </a:p>
          <a:p>
            <a:pPr marL="0" indent="0">
              <a:buClrTx/>
              <a:buNone/>
            </a:pPr>
            <a:r>
              <a:rPr lang="en-GB" sz="8800" dirty="0">
                <a:latin typeface="Calibri Light" panose="020F0302020204030204" pitchFamily="34" charset="0"/>
              </a:rPr>
              <a:t>jump       j  u  m  p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230672" y="479715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  <p:sp>
        <p:nvSpPr>
          <p:cNvPr id="5" name="Oval 4"/>
          <p:cNvSpPr/>
          <p:nvPr/>
        </p:nvSpPr>
        <p:spPr>
          <a:xfrm>
            <a:off x="8418971" y="4822336"/>
            <a:ext cx="267676" cy="262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  <p:sp>
        <p:nvSpPr>
          <p:cNvPr id="6" name="Oval 5"/>
          <p:cNvSpPr/>
          <p:nvPr/>
        </p:nvSpPr>
        <p:spPr>
          <a:xfrm>
            <a:off x="7176120" y="479715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99856" y="4005064"/>
            <a:ext cx="122413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9638336" y="4822336"/>
            <a:ext cx="267676" cy="262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Garamond" panose="02020404030301010803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022" y="2276872"/>
            <a:ext cx="7680960" cy="393192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Phoneme manipulation – ability to insert sounds and delete sounds out of words.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287688" y="3140969"/>
            <a:ext cx="56376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solidFill>
                  <a:prstClr val="black"/>
                </a:solidFill>
                <a:latin typeface="Calibri Light" panose="020F0302020204030204" pitchFamily="34" charset="0"/>
              </a:rPr>
              <a:t>log – </a:t>
            </a:r>
            <a:r>
              <a:rPr lang="en-GB" sz="8800" dirty="0" err="1">
                <a:solidFill>
                  <a:prstClr val="black"/>
                </a:solidFill>
                <a:latin typeface="Calibri Light" panose="020F0302020204030204" pitchFamily="34" charset="0"/>
              </a:rPr>
              <a:t>og</a:t>
            </a:r>
            <a:r>
              <a:rPr lang="en-GB" sz="8800" dirty="0">
                <a:solidFill>
                  <a:prstClr val="black"/>
                </a:solidFill>
                <a:latin typeface="Calibri Light" panose="020F0302020204030204" pitchFamily="34" charset="0"/>
              </a:rPr>
              <a:t> </a:t>
            </a:r>
          </a:p>
          <a:p>
            <a:pPr algn="ctr"/>
            <a:r>
              <a:rPr lang="en-GB" sz="8800" dirty="0">
                <a:solidFill>
                  <a:prstClr val="black"/>
                </a:solidFill>
                <a:latin typeface="Calibri Light" panose="020F0302020204030204" pitchFamily="34" charset="0"/>
              </a:rPr>
              <a:t>log - blog</a:t>
            </a:r>
          </a:p>
        </p:txBody>
      </p:sp>
    </p:spTree>
    <p:extLst>
      <p:ext uri="{BB962C8B-B14F-4D97-AF65-F5344CB8AC3E}">
        <p14:creationId xmlns:p14="http://schemas.microsoft.com/office/powerpoint/2010/main" val="3965759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2401558" y="3097530"/>
            <a:ext cx="6940562" cy="27432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  <a:latin typeface="Garamond" panose="02020404030301010803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559" y="2093738"/>
            <a:ext cx="1222990" cy="91152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7" idx="2"/>
          </p:cNvCxnSpPr>
          <p:nvPr/>
        </p:nvCxnSpPr>
        <p:spPr>
          <a:xfrm flipH="1">
            <a:off x="3013054" y="3005263"/>
            <a:ext cx="1" cy="2294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57946" y="3313372"/>
            <a:ext cx="0" cy="167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206603" y="3480834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Reception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8" name="Straight Connector 17"/>
          <p:cNvCxnSpPr>
            <a:stCxn id="16" idx="1"/>
          </p:cNvCxnSpPr>
          <p:nvPr/>
        </p:nvCxnSpPr>
        <p:spPr>
          <a:xfrm flipH="1">
            <a:off x="2656368" y="3728041"/>
            <a:ext cx="5502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56367" y="3728041"/>
            <a:ext cx="0" cy="661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13718" y="5004248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CCVC – stop, trick</a:t>
            </a:r>
            <a:b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CCVCC – stump, print</a:t>
            </a:r>
          </a:p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CCCVC – scrap</a:t>
            </a:r>
          </a:p>
          <a:p>
            <a:r>
              <a:rPr lang="en-GB" sz="1350" dirty="0">
                <a:solidFill>
                  <a:prstClr val="black"/>
                </a:solidFill>
                <a:latin typeface="Garamond" panose="02020404030301010803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65250" y="4435336"/>
            <a:ext cx="46969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 s t, n o p, b c g h, d f e v, k l r u, j x w, z y</a:t>
            </a:r>
          </a:p>
          <a:p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ff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ss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zz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ng,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0668" y="4992211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CVC – sat, nap, bag</a:t>
            </a:r>
            <a:b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VCC – end, and</a:t>
            </a:r>
          </a:p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CVCC – must, jump</a:t>
            </a:r>
          </a:p>
          <a:p>
            <a:r>
              <a:rPr lang="en-GB" sz="1350" dirty="0">
                <a:solidFill>
                  <a:prstClr val="black"/>
                </a:solidFill>
                <a:latin typeface="Garamond" panose="02020404030301010803"/>
              </a:rPr>
              <a:t> </a:t>
            </a:r>
          </a:p>
        </p:txBody>
      </p:sp>
      <p:cxnSp>
        <p:nvCxnSpPr>
          <p:cNvPr id="27" name="Straight Connector 26"/>
          <p:cNvCxnSpPr>
            <a:stCxn id="6" idx="1"/>
          </p:cNvCxnSpPr>
          <p:nvPr/>
        </p:nvCxnSpPr>
        <p:spPr>
          <a:xfrm flipV="1">
            <a:off x="5871839" y="2440818"/>
            <a:ext cx="0" cy="7252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404547" y="1956673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One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71839" y="2434692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Extended Code</a:t>
            </a:r>
          </a:p>
          <a:p>
            <a:pPr lvl="1"/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sound different spellings: p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n, br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k, pl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ay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c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endParaRPr lang="en-GB" sz="1350" dirty="0">
              <a:solidFill>
                <a:prstClr val="black">
                  <a:lumMod val="95000"/>
                  <a:lumOff val="5000"/>
                </a:prst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spelling different sounds: br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k, dr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m, h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endParaRPr lang="en-GB" sz="135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789766" y="3313372"/>
            <a:ext cx="0" cy="910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322474" y="4223575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Two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56062" y="1833511"/>
            <a:ext cx="23491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Polysyllabic Words</a:t>
            </a:r>
          </a:p>
          <a:p>
            <a:pPr algn="ctr"/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cou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pon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win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dow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ppy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zing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22473" y="4749838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</a:p>
          <a:p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ssen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1033" y="776202"/>
            <a:ext cx="1929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95967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4" grpId="0"/>
      <p:bldP spid="25" grpId="0"/>
      <p:bldP spid="28" grpId="0" animBg="1"/>
      <p:bldP spid="29" grpId="0"/>
      <p:bldP spid="34" grpId="0" animBg="1"/>
      <p:bldP spid="35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453098"/>
              </p:ext>
            </p:extLst>
          </p:nvPr>
        </p:nvGraphicFramePr>
        <p:xfrm>
          <a:off x="1524001" y="581891"/>
          <a:ext cx="9374907" cy="5523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1953">
                  <a:extLst>
                    <a:ext uri="{9D8B030D-6E8A-4147-A177-3AD203B41FA5}">
                      <a16:colId xmlns:a16="http://schemas.microsoft.com/office/drawing/2014/main" val="131286640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63539015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3892810804"/>
                    </a:ext>
                  </a:extLst>
                </a:gridCol>
                <a:gridCol w="1572822">
                  <a:extLst>
                    <a:ext uri="{9D8B030D-6E8A-4147-A177-3AD203B41FA5}">
                      <a16:colId xmlns:a16="http://schemas.microsoft.com/office/drawing/2014/main" val="3056424414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3589347014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1290015590"/>
                    </a:ext>
                  </a:extLst>
                </a:gridCol>
              </a:tblGrid>
              <a:tr h="411024">
                <a:tc>
                  <a:txBody>
                    <a:bodyPr/>
                    <a:lstStyle/>
                    <a:p>
                      <a:pPr marL="6350" marR="762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/ae/, Week 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Monday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Tuesday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Wednesday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Thursday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Friday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106936277"/>
                  </a:ext>
                </a:extLst>
              </a:tr>
              <a:tr h="1640348">
                <a:tc>
                  <a:txBody>
                    <a:bodyPr/>
                    <a:lstStyle/>
                    <a:p>
                      <a:pPr marL="6350" marR="762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Review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3 (Sound Swap)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Nonsense words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 (Reading and Spelling Words)</a:t>
                      </a:r>
                    </a:p>
                    <a:p>
                      <a:pPr marL="8890" marR="5715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slump, swept, stink, plank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3 (Sound Swap)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Nonsense words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 (Reading and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Spelling Words)</a:t>
                      </a:r>
                    </a:p>
                    <a:p>
                      <a:pPr marL="6350" indent="-6350" algn="ctr">
                        <a:lnSpc>
                          <a:spcPct val="104000"/>
                        </a:lnSpc>
                        <a:spcAft>
                          <a:spcPts val="1285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scrap, grand, twist, print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Quizzing</a:t>
                      </a:r>
                    </a:p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slam, smell, stop, plum, clip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1025560314"/>
                  </a:ext>
                </a:extLst>
              </a:tr>
              <a:tr h="2029428">
                <a:tc>
                  <a:txBody>
                    <a:bodyPr/>
                    <a:lstStyle/>
                    <a:p>
                      <a:pPr marL="6350" marR="762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Current unit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rain, say, great, make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pain, way, steak, take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marR="1905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tail, day, break, gate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7 (One Sound,</a:t>
                      </a:r>
                    </a:p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Reading and Writing)</a:t>
                      </a:r>
                    </a:p>
                    <a:p>
                      <a:pPr marL="19685" marR="2921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rain, pain, say, way, great, make, take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pail, play, great, game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2466713634"/>
                  </a:ext>
                </a:extLst>
              </a:tr>
              <a:tr h="144254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 and writing in connected text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Decodable Reader</a:t>
                      </a:r>
                    </a:p>
                    <a:p>
                      <a:pPr marL="4445" marR="7620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Sam’s Pet Skunk (First Steps Collection)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4a (Dictation)</a:t>
                      </a:r>
                    </a:p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The frog can swim and the crab can skip.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Decodable Reader</a:t>
                      </a:r>
                    </a:p>
                    <a:p>
                      <a:pPr marL="10795" marR="13970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Sam’s Pet Skunk (First Steps Collection)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4a (Dictation)</a:t>
                      </a:r>
                    </a:p>
                    <a:p>
                      <a:pPr marL="15240" marR="24765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 slug will stop and spin on the spot.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Decodable Reader</a:t>
                      </a:r>
                    </a:p>
                    <a:p>
                      <a:pPr marL="6350" indent="-6350" algn="ctr">
                        <a:lnSpc>
                          <a:spcPct val="104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Chimp Chums (Main Collection)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2806619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843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0035" y="1304326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Our reading scheme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2837" y="2348880"/>
            <a:ext cx="7680960" cy="475488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progress matching our phonics teaching – these will be decodable (can use phonics to read)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look after these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Please also note children may read these books more than once                                                                                                      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39" y="3924667"/>
            <a:ext cx="1350097" cy="19303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599" y="2828321"/>
            <a:ext cx="1490940" cy="20376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624" y="4227408"/>
            <a:ext cx="1471148" cy="1930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714" y="4198074"/>
            <a:ext cx="1375431" cy="1959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218" y="4198074"/>
            <a:ext cx="1441009" cy="197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8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35560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at home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A62729-3D1A-2E9E-A48F-0C9362417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2379836"/>
            <a:ext cx="8071804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58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568" y="908720"/>
            <a:ext cx="7680960" cy="5184576"/>
          </a:xfrm>
        </p:spPr>
        <p:txBody>
          <a:bodyPr>
            <a:noAutofit/>
          </a:bodyPr>
          <a:lstStyle/>
          <a:p>
            <a:pPr marL="0" indent="0" algn="ctr">
              <a:buClrTx/>
              <a:buNone/>
            </a:pP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ClrTx/>
              <a:buNone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Things to remember!</a:t>
            </a:r>
          </a:p>
          <a:p>
            <a:pPr marL="0" indent="0" algn="ctr">
              <a:buClrTx/>
              <a:buNone/>
            </a:pP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changed by the class teacher, by monitoring their progress and matching books to their phonic knowledge.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child will be given a reading record with their book,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please make sure you record in the reading record when you have read with your child so we know they have been reading.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given out and collected in on a Monday and Friday – 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make sure they are always in your child's book bag.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Teachers will stamp acknowledging that you have read with your child.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comments are helpful and lovely to read!</a:t>
            </a:r>
          </a:p>
        </p:txBody>
      </p:sp>
    </p:spTree>
    <p:extLst>
      <p:ext uri="{BB962C8B-B14F-4D97-AF65-F5344CB8AC3E}">
        <p14:creationId xmlns:p14="http://schemas.microsoft.com/office/powerpoint/2010/main" val="392257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568" y="1052736"/>
            <a:ext cx="7680960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Races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use our reading races to encourage your child to read, sign off one circle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EVERY TIME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child reads, once you have five completed, they will receive a book prize. 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These will be tucked into your reading records and numbered.</a:t>
            </a:r>
          </a:p>
        </p:txBody>
      </p:sp>
    </p:spTree>
    <p:extLst>
      <p:ext uri="{BB962C8B-B14F-4D97-AF65-F5344CB8AC3E}">
        <p14:creationId xmlns:p14="http://schemas.microsoft.com/office/powerpoint/2010/main" val="988037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 l="16241" t="23422" r="51660" b="7672"/>
          <a:stretch>
            <a:fillRect/>
          </a:stretch>
        </p:blipFill>
        <p:spPr bwMode="auto">
          <a:xfrm>
            <a:off x="7379855" y="2375066"/>
            <a:ext cx="2384359" cy="287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283" y="1167414"/>
            <a:ext cx="7680960" cy="1371600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Year 1 Phonics Screening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16322" t="23250" r="51579" b="8829"/>
          <a:stretch>
            <a:fillRect/>
          </a:stretch>
        </p:blipFill>
        <p:spPr bwMode="auto">
          <a:xfrm>
            <a:off x="8884892" y="3245593"/>
            <a:ext cx="2324847" cy="284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742" y="2539014"/>
            <a:ext cx="2543175" cy="3552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0586" y="2841430"/>
            <a:ext cx="34082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Check of their phonic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40 words to read in 2 sections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Real words and ‘alien’ nonsense words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Roughly 5-10 minutes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Takes place in June</a:t>
            </a:r>
          </a:p>
        </p:txBody>
      </p:sp>
    </p:spTree>
    <p:extLst>
      <p:ext uri="{BB962C8B-B14F-4D97-AF65-F5344CB8AC3E}">
        <p14:creationId xmlns:p14="http://schemas.microsoft.com/office/powerpoint/2010/main" val="3039307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6" y="1478756"/>
            <a:ext cx="9064979" cy="1303867"/>
          </a:xfrm>
        </p:spPr>
        <p:txBody>
          <a:bodyPr>
            <a:normAutofit fontScale="90000"/>
          </a:bodyPr>
          <a:lstStyle/>
          <a:p>
            <a:r>
              <a:rPr lang="en-US" sz="4400" kern="10" dirty="0">
                <a:ln w="0"/>
                <a:latin typeface="Calibri Light" panose="020F0302020204030204" pitchFamily="34" charset="0"/>
                <a:cs typeface="Calibri Light" panose="020F0302020204030204" pitchFamily="34" charset="0"/>
              </a:rPr>
              <a:t>How can you help?</a:t>
            </a:r>
            <a:br>
              <a:rPr lang="en-US" kern="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2 letters that make 1 sound  = br</a:t>
            </a:r>
            <a:r>
              <a:rPr lang="en-GB" altLang="en-US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ow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3 letters that make 1 sound = n</a:t>
            </a:r>
            <a:r>
              <a:rPr lang="en-GB" altLang="en-US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igh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No longer teach ‘split spellings’ a-e o-e etc. 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Break down polysyllabic words into syllables = fish / bowl then segment 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Read, read, read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discussion around what sounds/graphemes they notice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children if they are unsure to ALWAYS ‘say the sound and read the word’ 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independence by asking children to use their finger to support tracking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203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Initial code app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52" y="2492896"/>
            <a:ext cx="6035563" cy="3414056"/>
          </a:xfrm>
        </p:spPr>
      </p:pic>
    </p:spTree>
    <p:extLst>
      <p:ext uri="{BB962C8B-B14F-4D97-AF65-F5344CB8AC3E}">
        <p14:creationId xmlns:p14="http://schemas.microsoft.com/office/powerpoint/2010/main" val="174463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1548" b="17621"/>
          <a:stretch>
            <a:fillRect/>
          </a:stretch>
        </p:blipFill>
        <p:spPr>
          <a:xfrm>
            <a:off x="1563232" y="871507"/>
            <a:ext cx="8925257" cy="42136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243222-899E-736D-8B28-128A804210C4}"/>
              </a:ext>
            </a:extLst>
          </p:cNvPr>
          <p:cNvSpPr txBox="1"/>
          <p:nvPr/>
        </p:nvSpPr>
        <p:spPr>
          <a:xfrm>
            <a:off x="3143672" y="5229200"/>
            <a:ext cx="6246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Garamond" panose="02020404030301010803"/>
                <a:hlinkClick r:id="rId3"/>
              </a:rPr>
              <a:t>https://sounds-write.co.uk/support-for-parents-and-carers/</a:t>
            </a:r>
            <a:r>
              <a:rPr lang="en-GB" dirty="0">
                <a:solidFill>
                  <a:prstClr val="black"/>
                </a:solidFill>
                <a:latin typeface="Garamond" panose="02020404030301010803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86017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1104</Words>
  <Application>Microsoft Office PowerPoint</Application>
  <PresentationFormat>Widescreen</PresentationFormat>
  <Paragraphs>152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Gabriola</vt:lpstr>
      <vt:lpstr>Garamond</vt:lpstr>
      <vt:lpstr>Organic</vt:lpstr>
      <vt:lpstr>PowerPoint Presentation</vt:lpstr>
      <vt:lpstr>PowerPoint Presentation</vt:lpstr>
      <vt:lpstr>Initial code</vt:lpstr>
      <vt:lpstr>Extended code</vt:lpstr>
      <vt:lpstr>Year 1 Extended code</vt:lpstr>
      <vt:lpstr>The skills</vt:lpstr>
      <vt:lpstr>PowerPoint Presentation</vt:lpstr>
      <vt:lpstr>PowerPoint Presentation</vt:lpstr>
      <vt:lpstr>PowerPoint Presentation</vt:lpstr>
      <vt:lpstr>PowerPoint Presentation</vt:lpstr>
      <vt:lpstr>Our reading scheme </vt:lpstr>
      <vt:lpstr>Reading at home</vt:lpstr>
      <vt:lpstr>PowerPoint Presentation</vt:lpstr>
      <vt:lpstr>PowerPoint Presentation</vt:lpstr>
      <vt:lpstr>Year 1 Phonics Screening</vt:lpstr>
      <vt:lpstr>How can you help? </vt:lpstr>
      <vt:lpstr>Initial code app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Bishop</dc:creator>
  <cp:lastModifiedBy>Amy Smith</cp:lastModifiedBy>
  <cp:revision>6</cp:revision>
  <dcterms:created xsi:type="dcterms:W3CDTF">2023-09-26T09:50:53Z</dcterms:created>
  <dcterms:modified xsi:type="dcterms:W3CDTF">2025-10-29T12:51:22Z</dcterms:modified>
</cp:coreProperties>
</file>